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57" r:id="rId3"/>
    <p:sldId id="258" r:id="rId4"/>
    <p:sldId id="259" r:id="rId5"/>
    <p:sldId id="260" r:id="rId6"/>
    <p:sldId id="261" r:id="rId7"/>
    <p:sldId id="264" r:id="rId8"/>
    <p:sldId id="265" r:id="rId9"/>
    <p:sldId id="266" r:id="rId10"/>
    <p:sldId id="267"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6EE5CD-B549-4E46-9782-465292AC7261}" v="1483" dt="2022-12-08T22:43:32.4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12/8/2022</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0136801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12/8/2022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339420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12/8/2022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269072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12/8/2022</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488028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12/8/2022</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570214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12/8/2022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800478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12/8/2022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2597073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12/8/2022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583896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12/8/2022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3832694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12/8/2022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4219630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12/8/2022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3035768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12/8/2022</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3424669457"/>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09" r:id="rId6"/>
    <p:sldLayoutId id="2147483714" r:id="rId7"/>
    <p:sldLayoutId id="2147483710" r:id="rId8"/>
    <p:sldLayoutId id="2147483711" r:id="rId9"/>
    <p:sldLayoutId id="2147483712" r:id="rId10"/>
    <p:sldLayoutId id="2147483713"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8" name="Rectangle 46">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p:cNvSpPr>
            <a:spLocks noGrp="1"/>
          </p:cNvSpPr>
          <p:nvPr>
            <p:ph type="ctrTitle"/>
          </p:nvPr>
        </p:nvSpPr>
        <p:spPr>
          <a:xfrm>
            <a:off x="530352" y="1122363"/>
            <a:ext cx="4841669" cy="1978346"/>
          </a:xfrm>
        </p:spPr>
        <p:txBody>
          <a:bodyPr>
            <a:normAutofit/>
          </a:bodyPr>
          <a:lstStyle/>
          <a:p>
            <a:r>
              <a:rPr lang="en-US" dirty="0">
                <a:cs typeface="Calibri Light"/>
              </a:rPr>
              <a:t>Job Management System</a:t>
            </a:r>
            <a:br>
              <a:rPr lang="en-US" dirty="0">
                <a:cs typeface="Calibri Light"/>
              </a:rPr>
            </a:br>
            <a:r>
              <a:rPr lang="en-US" dirty="0">
                <a:cs typeface="Calibri Light"/>
              </a:rPr>
              <a:t>Team - PG3</a:t>
            </a:r>
            <a:endParaRPr lang="en-US" dirty="0"/>
          </a:p>
        </p:txBody>
      </p:sp>
      <p:sp>
        <p:nvSpPr>
          <p:cNvPr id="3" name="Subtitle 2"/>
          <p:cNvSpPr>
            <a:spLocks noGrp="1"/>
          </p:cNvSpPr>
          <p:nvPr>
            <p:ph type="subTitle" idx="1"/>
          </p:nvPr>
        </p:nvSpPr>
        <p:spPr>
          <a:xfrm>
            <a:off x="530352" y="3509963"/>
            <a:ext cx="4841669" cy="2722836"/>
          </a:xfrm>
        </p:spPr>
        <p:txBody>
          <a:bodyPr vert="horz" lIns="91440" tIns="45720" rIns="91440" bIns="45720" rtlCol="0">
            <a:normAutofit/>
          </a:bodyPr>
          <a:lstStyle/>
          <a:p>
            <a:r>
              <a:rPr lang="en-US"/>
              <a:t>Abhishek Jaiswal - 002191150</a:t>
            </a:r>
            <a:endParaRPr lang="en-US" dirty="0"/>
          </a:p>
          <a:p>
            <a:r>
              <a:rPr lang="en-US"/>
              <a:t>Bhawana Agarwal - 002938098</a:t>
            </a:r>
          </a:p>
          <a:p>
            <a:r>
              <a:rPr lang="en-US"/>
              <a:t>Burhanuddin </a:t>
            </a:r>
            <a:r>
              <a:rPr lang="en-US" err="1"/>
              <a:t>Jinwala</a:t>
            </a:r>
            <a:r>
              <a:rPr lang="en-US"/>
              <a:t> - 002650009</a:t>
            </a:r>
          </a:p>
          <a:p>
            <a:r>
              <a:rPr lang="en-US"/>
              <a:t>Renjie Meng - 001549859</a:t>
            </a:r>
          </a:p>
        </p:txBody>
      </p:sp>
      <p:sp>
        <p:nvSpPr>
          <p:cNvPr id="60" name="Freeform: Shape 48">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9"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52"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53"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54"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55"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6"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57"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4" name="Picture 3">
            <a:extLst>
              <a:ext uri="{FF2B5EF4-FFF2-40B4-BE49-F238E27FC236}">
                <a16:creationId xmlns:a16="http://schemas.microsoft.com/office/drawing/2014/main" id="{14F0E3A7-17BE-38EE-AA8C-4C4A4C6D209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5974872" y="1797500"/>
            <a:ext cx="5677184" cy="3193414"/>
          </a:xfrm>
          <a:prstGeom prst="rect">
            <a:avLst/>
          </a:prstGeom>
        </p:spPr>
      </p:pic>
      <p:sp>
        <p:nvSpPr>
          <p:cNvPr id="59" name="Freeform: Shape 58">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1" name="Group 60">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62" name="Freeform: Shape 61">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3" name="Freeform: Shape 62">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4" name="Freeform: Shape 63">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5"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66"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67"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hart, pie chart&#10;&#10;Description automatically generated">
            <a:extLst>
              <a:ext uri="{FF2B5EF4-FFF2-40B4-BE49-F238E27FC236}">
                <a16:creationId xmlns:a16="http://schemas.microsoft.com/office/drawing/2014/main" id="{71691DAF-A384-DB94-8E8A-CF074DA9DFE2}"/>
              </a:ext>
            </a:extLst>
          </p:cNvPr>
          <p:cNvPicPr>
            <a:picLocks noChangeAspect="1"/>
          </p:cNvPicPr>
          <p:nvPr/>
        </p:nvPicPr>
        <p:blipFill>
          <a:blip r:embed="rId2"/>
          <a:stretch>
            <a:fillRect/>
          </a:stretch>
        </p:blipFill>
        <p:spPr>
          <a:xfrm>
            <a:off x="2146" y="292214"/>
            <a:ext cx="12176974" cy="6316501"/>
          </a:xfrm>
          <a:prstGeom prst="rect">
            <a:avLst/>
          </a:prstGeom>
        </p:spPr>
      </p:pic>
    </p:spTree>
    <p:extLst>
      <p:ext uri="{BB962C8B-B14F-4D97-AF65-F5344CB8AC3E}">
        <p14:creationId xmlns:p14="http://schemas.microsoft.com/office/powerpoint/2010/main" val="1572635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653B7-F35B-EB86-AC0E-B0F8AAF568A0}"/>
              </a:ext>
            </a:extLst>
          </p:cNvPr>
          <p:cNvSpPr>
            <a:spLocks noGrp="1"/>
          </p:cNvSpPr>
          <p:nvPr>
            <p:ph type="title"/>
          </p:nvPr>
        </p:nvSpPr>
        <p:spPr>
          <a:xfrm>
            <a:off x="312358" y="583868"/>
            <a:ext cx="10077556" cy="3489643"/>
          </a:xfrm>
        </p:spPr>
        <p:txBody>
          <a:bodyPr/>
          <a:lstStyle/>
          <a:p>
            <a:r>
              <a:rPr lang="en-US" dirty="0"/>
              <a:t>Thank You</a:t>
            </a:r>
          </a:p>
        </p:txBody>
      </p:sp>
    </p:spTree>
    <p:extLst>
      <p:ext uri="{BB962C8B-B14F-4D97-AF65-F5344CB8AC3E}">
        <p14:creationId xmlns:p14="http://schemas.microsoft.com/office/powerpoint/2010/main" val="4918799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5C5A8-18A0-8311-63EA-D8CF5D960BB2}"/>
              </a:ext>
            </a:extLst>
          </p:cNvPr>
          <p:cNvSpPr>
            <a:spLocks noGrp="1"/>
          </p:cNvSpPr>
          <p:nvPr>
            <p:ph type="title"/>
          </p:nvPr>
        </p:nvSpPr>
        <p:spPr>
          <a:xfrm>
            <a:off x="525717" y="238428"/>
            <a:ext cx="10077557" cy="1325563"/>
          </a:xfrm>
        </p:spPr>
        <p:txBody>
          <a:bodyPr/>
          <a:lstStyle/>
          <a:p>
            <a:r>
              <a:rPr lang="en-US" dirty="0"/>
              <a:t>Contribution</a:t>
            </a:r>
          </a:p>
        </p:txBody>
      </p:sp>
      <p:graphicFrame>
        <p:nvGraphicFramePr>
          <p:cNvPr id="4" name="Table 4">
            <a:extLst>
              <a:ext uri="{FF2B5EF4-FFF2-40B4-BE49-F238E27FC236}">
                <a16:creationId xmlns:a16="http://schemas.microsoft.com/office/drawing/2014/main" id="{3A11F29B-ABB9-9C02-2A1F-4984A68A7FF2}"/>
              </a:ext>
            </a:extLst>
          </p:cNvPr>
          <p:cNvGraphicFramePr>
            <a:graphicFrameLocks noGrp="1"/>
          </p:cNvGraphicFramePr>
          <p:nvPr>
            <p:ph idx="1"/>
            <p:extLst>
              <p:ext uri="{D42A27DB-BD31-4B8C-83A1-F6EECF244321}">
                <p14:modId xmlns:p14="http://schemas.microsoft.com/office/powerpoint/2010/main" val="266477612"/>
              </p:ext>
            </p:extLst>
          </p:nvPr>
        </p:nvGraphicFramePr>
        <p:xfrm>
          <a:off x="525463" y="1567498"/>
          <a:ext cx="10077448" cy="5125720"/>
        </p:xfrm>
        <a:graphic>
          <a:graphicData uri="http://schemas.openxmlformats.org/drawingml/2006/table">
            <a:tbl>
              <a:tblPr firstRow="1" bandRow="1">
                <a:tableStyleId>{5C22544A-7EE6-4342-B048-85BDC9FD1C3A}</a:tableStyleId>
              </a:tblPr>
              <a:tblGrid>
                <a:gridCol w="2468450">
                  <a:extLst>
                    <a:ext uri="{9D8B030D-6E8A-4147-A177-3AD203B41FA5}">
                      <a16:colId xmlns:a16="http://schemas.microsoft.com/office/drawing/2014/main" val="2319587589"/>
                    </a:ext>
                  </a:extLst>
                </a:gridCol>
                <a:gridCol w="7608998">
                  <a:extLst>
                    <a:ext uri="{9D8B030D-6E8A-4147-A177-3AD203B41FA5}">
                      <a16:colId xmlns:a16="http://schemas.microsoft.com/office/drawing/2014/main" val="2410481150"/>
                    </a:ext>
                  </a:extLst>
                </a:gridCol>
              </a:tblGrid>
              <a:tr h="370840">
                <a:tc>
                  <a:txBody>
                    <a:bodyPr/>
                    <a:lstStyle/>
                    <a:p>
                      <a:r>
                        <a:rPr lang="en-US" dirty="0"/>
                        <a:t>Members</a:t>
                      </a:r>
                    </a:p>
                  </a:txBody>
                  <a:tcPr/>
                </a:tc>
                <a:tc>
                  <a:txBody>
                    <a:bodyPr/>
                    <a:lstStyle/>
                    <a:p>
                      <a:r>
                        <a:rPr lang="en-US" dirty="0"/>
                        <a:t>Contribution</a:t>
                      </a:r>
                    </a:p>
                  </a:txBody>
                  <a:tcPr/>
                </a:tc>
                <a:extLst>
                  <a:ext uri="{0D108BD9-81ED-4DB2-BD59-A6C34878D82A}">
                    <a16:rowId xmlns:a16="http://schemas.microsoft.com/office/drawing/2014/main" val="3201587200"/>
                  </a:ext>
                </a:extLst>
              </a:tr>
              <a:tr h="370840">
                <a:tc>
                  <a:txBody>
                    <a:bodyPr/>
                    <a:lstStyle/>
                    <a:p>
                      <a:r>
                        <a:rPr lang="en-US" dirty="0"/>
                        <a:t>Abhishek Jaiswal</a:t>
                      </a:r>
                    </a:p>
                  </a:txBody>
                  <a:tcPr/>
                </a:tc>
                <a:tc>
                  <a:txBody>
                    <a:bodyPr/>
                    <a:lstStyle/>
                    <a:p>
                      <a:r>
                        <a:rPr lang="en-US" dirty="0"/>
                        <a:t>DDL&amp;DML for Company, Recruiter, </a:t>
                      </a:r>
                      <a:r>
                        <a:rPr lang="en-US" dirty="0" err="1"/>
                        <a:t>Applicant_skill</a:t>
                      </a:r>
                      <a:r>
                        <a:rPr lang="en-US" dirty="0"/>
                        <a:t>; Views: </a:t>
                      </a:r>
                      <a:r>
                        <a:rPr lang="en-US" sz="1800" b="0" i="0" u="none" strike="noStrike" noProof="0" dirty="0">
                          <a:latin typeface="Avenir Next LT Pro"/>
                        </a:rPr>
                        <a:t>user_2022, </a:t>
                      </a:r>
                      <a:r>
                        <a:rPr lang="en-US" sz="1800" b="0" i="0" u="none" strike="noStrike" noProof="0" dirty="0" err="1">
                          <a:latin typeface="Avenir Next LT Pro"/>
                        </a:rPr>
                        <a:t>applicants_with_multiple_profiles</a:t>
                      </a:r>
                      <a:r>
                        <a:rPr lang="en-US" sz="1800" b="0" i="0" u="none" strike="noStrike" noProof="0" dirty="0">
                          <a:latin typeface="Avenir Next LT Pro"/>
                        </a:rPr>
                        <a:t>, </a:t>
                      </a:r>
                      <a:r>
                        <a:rPr lang="en-US" sz="1800" b="0" i="0" u="none" strike="noStrike" noProof="0" dirty="0" err="1">
                          <a:latin typeface="Avenir Next LT Pro"/>
                        </a:rPr>
                        <a:t>recent_job_postings</a:t>
                      </a:r>
                      <a:r>
                        <a:rPr lang="en-US" sz="1800" b="0" i="0" u="none" strike="noStrike" noProof="0" dirty="0">
                          <a:latin typeface="Avenir Next LT Pro"/>
                        </a:rPr>
                        <a:t>; Trig</a:t>
                      </a:r>
                      <a:r>
                        <a:rPr lang="en-US" dirty="0"/>
                        <a:t>ger: </a:t>
                      </a:r>
                      <a:r>
                        <a:rPr lang="en-US" dirty="0" err="1"/>
                        <a:t>Update_Company_Applicant</a:t>
                      </a:r>
                      <a:r>
                        <a:rPr lang="en-US" dirty="0"/>
                        <a:t>; </a:t>
                      </a:r>
                      <a:r>
                        <a:rPr lang="en-US" dirty="0" err="1"/>
                        <a:t>Procedure:create_role</a:t>
                      </a:r>
                      <a:r>
                        <a:rPr lang="en-US" dirty="0"/>
                        <a:t>, </a:t>
                      </a:r>
                      <a:r>
                        <a:rPr lang="en-US" dirty="0" err="1"/>
                        <a:t>sp_check_applicant</a:t>
                      </a:r>
                      <a:r>
                        <a:rPr lang="en-US" dirty="0"/>
                        <a:t>, </a:t>
                      </a:r>
                      <a:r>
                        <a:rPr lang="en-US" dirty="0" err="1"/>
                        <a:t>sp_check_company</a:t>
                      </a:r>
                    </a:p>
                  </a:txBody>
                  <a:tcPr/>
                </a:tc>
                <a:extLst>
                  <a:ext uri="{0D108BD9-81ED-4DB2-BD59-A6C34878D82A}">
                    <a16:rowId xmlns:a16="http://schemas.microsoft.com/office/drawing/2014/main" val="2333312148"/>
                  </a:ext>
                </a:extLst>
              </a:tr>
              <a:tr h="370840">
                <a:tc>
                  <a:txBody>
                    <a:bodyPr/>
                    <a:lstStyle/>
                    <a:p>
                      <a:r>
                        <a:rPr lang="en-US" dirty="0"/>
                        <a:t>Bhawana Agarwal</a:t>
                      </a:r>
                    </a:p>
                  </a:txBody>
                  <a:tcPr/>
                </a:tc>
                <a:tc>
                  <a:txBody>
                    <a:bodyPr/>
                    <a:lstStyle/>
                    <a:p>
                      <a:pPr lvl="0">
                        <a:buNone/>
                      </a:pPr>
                      <a:r>
                        <a:rPr lang="en-US" sz="1800" b="0" i="0" u="none" strike="noStrike" noProof="0" dirty="0">
                          <a:latin typeface="Avenir Next LT Pro"/>
                        </a:rPr>
                        <a:t>DDL&amp;DML for </a:t>
                      </a:r>
                      <a:r>
                        <a:rPr lang="en-US" sz="1800" b="0" i="0" u="none" strike="noStrike" noProof="0" dirty="0" err="1">
                          <a:latin typeface="Avenir Next LT Pro"/>
                        </a:rPr>
                        <a:t>Job_Posting,Job_Application;Views</a:t>
                      </a:r>
                      <a:r>
                        <a:rPr lang="en-US" sz="1800" b="0" i="0" u="none" strike="noStrike" noProof="0" dirty="0">
                          <a:latin typeface="Avenir Next LT Pro"/>
                        </a:rPr>
                        <a:t>: </a:t>
                      </a:r>
                      <a:r>
                        <a:rPr lang="en-US" sz="1800" b="0" i="0" u="none" strike="noStrike" noProof="0" dirty="0" err="1">
                          <a:latin typeface="Avenir Next LT Pro"/>
                        </a:rPr>
                        <a:t>applicant_salary</a:t>
                      </a:r>
                      <a:r>
                        <a:rPr lang="en-US" sz="1800" b="0" i="0" u="none" strike="noStrike" noProof="0" dirty="0">
                          <a:latin typeface="Avenir Next LT Pro"/>
                        </a:rPr>
                        <a:t>, </a:t>
                      </a:r>
                      <a:r>
                        <a:rPr lang="en-US" sz="1800" b="0" i="0" u="none" strike="noStrike" noProof="0" dirty="0" err="1">
                          <a:latin typeface="Avenir Next LT Pro"/>
                        </a:rPr>
                        <a:t>job_applications_total</a:t>
                      </a:r>
                      <a:r>
                        <a:rPr lang="en-US" sz="1800" b="0" i="0" u="none" strike="noStrike" noProof="0" dirty="0">
                          <a:latin typeface="Avenir Next LT Pro"/>
                        </a:rPr>
                        <a:t>, </a:t>
                      </a:r>
                      <a:r>
                        <a:rPr lang="en-US" sz="1800" b="0" i="0" u="none" strike="noStrike" noProof="0" dirty="0" err="1">
                          <a:latin typeface="Avenir Next LT Pro"/>
                        </a:rPr>
                        <a:t>recent_job_applications</a:t>
                      </a:r>
                      <a:r>
                        <a:rPr lang="en-US" sz="1800" b="0" i="0" u="none" strike="noStrike" noProof="0" dirty="0">
                          <a:latin typeface="Avenir Next LT Pro"/>
                        </a:rPr>
                        <a:t>, </a:t>
                      </a:r>
                      <a:r>
                        <a:rPr lang="en-US" sz="1800" b="0" i="0" u="none" strike="noStrike" noProof="0" dirty="0" err="1">
                          <a:latin typeface="Avenir Next LT Pro"/>
                        </a:rPr>
                        <a:t>recent_job_postings</a:t>
                      </a:r>
                      <a:r>
                        <a:rPr lang="en-US" sz="1800" b="0" i="0" u="none" strike="noStrike" noProof="0" dirty="0">
                          <a:latin typeface="Avenir Next LT Pro"/>
                        </a:rPr>
                        <a:t>; Trigger: </a:t>
                      </a:r>
                      <a:r>
                        <a:rPr lang="en-US" sz="1800" b="0" i="0" u="none" strike="noStrike" noProof="0" dirty="0" err="1">
                          <a:latin typeface="Avenir Next LT Pro"/>
                        </a:rPr>
                        <a:t>Login_Trigger</a:t>
                      </a:r>
                      <a:r>
                        <a:rPr lang="en-US" sz="1800" b="0" i="0" u="none" strike="noStrike" noProof="0" dirty="0">
                          <a:latin typeface="Avenir Next LT Pro"/>
                        </a:rPr>
                        <a:t>; </a:t>
                      </a:r>
                      <a:r>
                        <a:rPr lang="en-US" sz="1800" b="0" i="0" u="none" strike="noStrike" noProof="0" dirty="0" err="1">
                          <a:latin typeface="Avenir Next LT Pro"/>
                        </a:rPr>
                        <a:t>Procedure:sp_check_jobpostingid</a:t>
                      </a:r>
                      <a:r>
                        <a:rPr lang="en-US" sz="1800" b="0" i="0" u="none" strike="noStrike" noProof="0" dirty="0">
                          <a:latin typeface="Avenir Next LT Pro"/>
                        </a:rPr>
                        <a:t>, </a:t>
                      </a:r>
                      <a:r>
                        <a:rPr lang="en-US" sz="1800" b="0" i="0" u="none" strike="noStrike" noProof="0" dirty="0" err="1">
                          <a:latin typeface="Avenir Next LT Pro"/>
                        </a:rPr>
                        <a:t>sp_check_recruiter</a:t>
                      </a:r>
                      <a:r>
                        <a:rPr lang="en-US" sz="1800" b="0" i="0" u="none" strike="noStrike" noProof="0" dirty="0">
                          <a:latin typeface="Avenir Next LT Pro"/>
                        </a:rPr>
                        <a:t>, </a:t>
                      </a:r>
                      <a:r>
                        <a:rPr lang="en-US" sz="1800" b="0" i="0" u="none" strike="noStrike" noProof="0" dirty="0" err="1">
                          <a:latin typeface="Avenir Next LT Pro"/>
                        </a:rPr>
                        <a:t>sp_check_skillset</a:t>
                      </a:r>
                      <a:r>
                        <a:rPr lang="en-US" sz="1800" b="0" i="0" u="none" strike="noStrike" noProof="0" dirty="0">
                          <a:latin typeface="Avenir Next LT Pro"/>
                        </a:rPr>
                        <a:t>, </a:t>
                      </a:r>
                      <a:r>
                        <a:rPr lang="en-US" sz="1800" b="0" i="0" u="none" strike="noStrike" noProof="0" dirty="0" err="1">
                          <a:latin typeface="Avenir Next LT Pro"/>
                        </a:rPr>
                        <a:t>sp_check_usermail</a:t>
                      </a:r>
                      <a:endParaRPr lang="en-US" dirty="0" err="1"/>
                    </a:p>
                  </a:txBody>
                  <a:tcPr/>
                </a:tc>
                <a:extLst>
                  <a:ext uri="{0D108BD9-81ED-4DB2-BD59-A6C34878D82A}">
                    <a16:rowId xmlns:a16="http://schemas.microsoft.com/office/drawing/2014/main" val="475920586"/>
                  </a:ext>
                </a:extLst>
              </a:tr>
              <a:tr h="370840">
                <a:tc>
                  <a:txBody>
                    <a:bodyPr/>
                    <a:lstStyle/>
                    <a:p>
                      <a:r>
                        <a:rPr lang="en-US" dirty="0"/>
                        <a:t>Burhanuddin </a:t>
                      </a:r>
                      <a:r>
                        <a:rPr lang="en-US" dirty="0" err="1"/>
                        <a:t>Jinwala</a:t>
                      </a:r>
                    </a:p>
                  </a:txBody>
                  <a:tcPr/>
                </a:tc>
                <a:tc>
                  <a:txBody>
                    <a:bodyPr/>
                    <a:lstStyle/>
                    <a:p>
                      <a:pPr lvl="0">
                        <a:buNone/>
                      </a:pPr>
                      <a:r>
                        <a:rPr lang="en-US" sz="1800" b="0" i="0" u="none" strike="noStrike" noProof="0" dirty="0">
                          <a:latin typeface="Avenir Next LT Pro"/>
                        </a:rPr>
                        <a:t>DDL&amp;DML for </a:t>
                      </a:r>
                      <a:r>
                        <a:rPr lang="en-US" sz="1800" b="0" i="0" u="none" strike="noStrike" noProof="0" dirty="0" err="1">
                          <a:latin typeface="Avenir Next LT Pro"/>
                        </a:rPr>
                        <a:t>User_type,User_account,skill_set,job_skill</a:t>
                      </a:r>
                      <a:r>
                        <a:rPr lang="en-US" sz="1800" b="0" i="0" u="none" strike="noStrike" noProof="0" dirty="0">
                          <a:latin typeface="Avenir Next LT Pro"/>
                        </a:rPr>
                        <a:t>; Views: </a:t>
                      </a:r>
                      <a:r>
                        <a:rPr lang="en-US" sz="1800" b="0" i="0" u="none" strike="noStrike" noProof="0" dirty="0" err="1">
                          <a:latin typeface="Avenir Next LT Pro"/>
                        </a:rPr>
                        <a:t>edu_by_state</a:t>
                      </a:r>
                      <a:r>
                        <a:rPr lang="en-US" sz="1800" b="0" i="0" u="none" strike="noStrike" noProof="0" dirty="0">
                          <a:latin typeface="Avenir Next LT Pro"/>
                        </a:rPr>
                        <a:t>, </a:t>
                      </a:r>
                      <a:r>
                        <a:rPr lang="en-US" sz="1800" b="0" i="0" u="none" strike="noStrike" noProof="0" dirty="0" err="1">
                          <a:latin typeface="Avenir Next LT Pro"/>
                        </a:rPr>
                        <a:t>active_job_postings</a:t>
                      </a:r>
                      <a:r>
                        <a:rPr lang="en-US" sz="1800" b="0" i="0" u="none" strike="noStrike" noProof="0" dirty="0">
                          <a:latin typeface="Avenir Next LT Pro"/>
                        </a:rPr>
                        <a:t>; Trigger: </a:t>
                      </a:r>
                      <a:r>
                        <a:rPr lang="en-US" sz="1800" b="0" i="0" u="none" strike="noStrike" noProof="0" dirty="0" err="1">
                          <a:latin typeface="Avenir Next LT Pro"/>
                        </a:rPr>
                        <a:t>Logoff_Trigger</a:t>
                      </a:r>
                      <a:r>
                        <a:rPr lang="en-US" sz="1800" b="0" i="0" u="none" strike="noStrike" noProof="0" dirty="0">
                          <a:latin typeface="Avenir Next LT Pro"/>
                        </a:rPr>
                        <a:t>; Procedure: </a:t>
                      </a:r>
                      <a:r>
                        <a:rPr lang="en-US" sz="1800" b="0" i="0" u="none" strike="noStrike" noProof="0" dirty="0" err="1">
                          <a:latin typeface="Avenir Next LT Pro"/>
                        </a:rPr>
                        <a:t>sp_company</a:t>
                      </a:r>
                      <a:r>
                        <a:rPr lang="en-US" sz="1800" b="0" i="0" u="none" strike="noStrike" noProof="0" dirty="0">
                          <a:latin typeface="Avenir Next LT Pro"/>
                        </a:rPr>
                        <a:t>, </a:t>
                      </a:r>
                      <a:r>
                        <a:rPr lang="en-US" sz="1800" b="0" i="0" u="none" strike="noStrike" noProof="0" dirty="0" err="1">
                          <a:latin typeface="Avenir Next LT Pro"/>
                        </a:rPr>
                        <a:t>sp_insert_applicantprofile</a:t>
                      </a:r>
                      <a:r>
                        <a:rPr lang="en-US" sz="1800" b="0" i="0" u="none" strike="noStrike" noProof="0" dirty="0">
                          <a:latin typeface="Avenir Next LT Pro"/>
                        </a:rPr>
                        <a:t>, </a:t>
                      </a:r>
                      <a:r>
                        <a:rPr lang="en-US" sz="1800" b="0" i="0" u="none" strike="noStrike" noProof="0" dirty="0" err="1">
                          <a:latin typeface="Avenir Next LT Pro"/>
                        </a:rPr>
                        <a:t>sp_insert_applicantskill</a:t>
                      </a:r>
                      <a:r>
                        <a:rPr lang="en-US" sz="1800" b="0" i="0" u="none" strike="noStrike" noProof="0" dirty="0">
                          <a:latin typeface="Avenir Next LT Pro"/>
                        </a:rPr>
                        <a:t>, </a:t>
                      </a:r>
                      <a:r>
                        <a:rPr lang="en-US" sz="1800" b="0" i="0" u="none" strike="noStrike" noProof="0" dirty="0" err="1">
                          <a:latin typeface="Avenir Next LT Pro"/>
                        </a:rPr>
                        <a:t>sp_insert_jobskill</a:t>
                      </a:r>
                      <a:endParaRPr lang="en-US" dirty="0" err="1"/>
                    </a:p>
                  </a:txBody>
                  <a:tcPr/>
                </a:tc>
                <a:extLst>
                  <a:ext uri="{0D108BD9-81ED-4DB2-BD59-A6C34878D82A}">
                    <a16:rowId xmlns:a16="http://schemas.microsoft.com/office/drawing/2014/main" val="2587843512"/>
                  </a:ext>
                </a:extLst>
              </a:tr>
              <a:tr h="370840">
                <a:tc>
                  <a:txBody>
                    <a:bodyPr/>
                    <a:lstStyle/>
                    <a:p>
                      <a:r>
                        <a:rPr lang="en-US" dirty="0"/>
                        <a:t>Renjie Meng</a:t>
                      </a:r>
                    </a:p>
                  </a:txBody>
                  <a:tcPr/>
                </a:tc>
                <a:tc>
                  <a:txBody>
                    <a:bodyPr/>
                    <a:lstStyle/>
                    <a:p>
                      <a:pPr lvl="0">
                        <a:buNone/>
                      </a:pPr>
                      <a:r>
                        <a:rPr lang="en-US" sz="1800" b="0" i="0" u="none" strike="noStrike" noProof="0" dirty="0">
                          <a:latin typeface="Avenir Next LT Pro"/>
                        </a:rPr>
                        <a:t>DDL&amp;DML for </a:t>
                      </a:r>
                      <a:r>
                        <a:rPr lang="en-US" sz="1800" b="0" i="0" u="none" strike="noStrike" noProof="0" dirty="0" err="1">
                          <a:latin typeface="Avenir Next LT Pro"/>
                        </a:rPr>
                        <a:t>Applicant_Profile</a:t>
                      </a:r>
                      <a:r>
                        <a:rPr lang="en-US" sz="1800" b="0" i="0" u="none" strike="noStrike" noProof="0" dirty="0">
                          <a:latin typeface="Avenir Next LT Pro"/>
                        </a:rPr>
                        <a:t>; Views: </a:t>
                      </a:r>
                      <a:r>
                        <a:rPr lang="en-US" sz="1800" b="0" i="0" u="none" strike="noStrike" noProof="0" dirty="0" err="1">
                          <a:latin typeface="Avenir Next LT Pro"/>
                        </a:rPr>
                        <a:t>highly_actve_applicants</a:t>
                      </a:r>
                      <a:r>
                        <a:rPr lang="en-US" sz="1800" b="0" i="0" u="none" strike="noStrike" noProof="0" dirty="0">
                          <a:latin typeface="Avenir Next LT Pro"/>
                        </a:rPr>
                        <a:t>, </a:t>
                      </a:r>
                      <a:r>
                        <a:rPr lang="en-US" sz="1800" b="0" i="0" u="none" strike="noStrike" noProof="0" dirty="0" err="1">
                          <a:latin typeface="Avenir Next LT Pro"/>
                        </a:rPr>
                        <a:t>all_job_applications</a:t>
                      </a:r>
                      <a:r>
                        <a:rPr lang="en-US" sz="1800" b="0" i="0" u="none" strike="noStrike" noProof="0" dirty="0">
                          <a:latin typeface="Avenir Next LT Pro"/>
                        </a:rPr>
                        <a:t>, </a:t>
                      </a:r>
                      <a:r>
                        <a:rPr lang="en-US" sz="1800" b="0" i="0" u="none" strike="noStrike" noProof="0" dirty="0" err="1">
                          <a:latin typeface="Avenir Next LT Pro"/>
                        </a:rPr>
                        <a:t>all_job_postings</a:t>
                      </a:r>
                      <a:r>
                        <a:rPr lang="en-US" sz="1800" b="0" i="0" u="none" strike="noStrike" noProof="0" dirty="0">
                          <a:latin typeface="Avenir Next LT Pro"/>
                        </a:rPr>
                        <a:t>; Trigger: </a:t>
                      </a:r>
                      <a:r>
                        <a:rPr lang="en-US" sz="1800" b="0" i="0" u="none" strike="noStrike" noProof="0" dirty="0" err="1">
                          <a:latin typeface="Avenir Next LT Pro"/>
                        </a:rPr>
                        <a:t>Update_Job_Application</a:t>
                      </a:r>
                      <a:r>
                        <a:rPr lang="en-US" sz="1800" b="0" i="0" u="none" strike="noStrike" noProof="0" dirty="0">
                          <a:latin typeface="Avenir Next LT Pro"/>
                        </a:rPr>
                        <a:t>; Procedure: </a:t>
                      </a:r>
                      <a:r>
                        <a:rPr lang="en-US" sz="1800" b="0" i="0" u="none" strike="noStrike" noProof="0" dirty="0" err="1">
                          <a:latin typeface="Avenir Next LT Pro"/>
                        </a:rPr>
                        <a:t>sp_insert_skillset</a:t>
                      </a:r>
                      <a:r>
                        <a:rPr lang="en-US" sz="1800" b="0" i="0" u="none" strike="noStrike" noProof="0" dirty="0">
                          <a:latin typeface="Avenir Next LT Pro"/>
                        </a:rPr>
                        <a:t>, </a:t>
                      </a:r>
                      <a:r>
                        <a:rPr lang="en-US" sz="1800" b="0" i="0" u="none" strike="noStrike" noProof="0" dirty="0" err="1">
                          <a:latin typeface="Avenir Next LT Pro"/>
                        </a:rPr>
                        <a:t>sp_insertrecruiter</a:t>
                      </a:r>
                      <a:r>
                        <a:rPr lang="en-US" sz="1800" b="0" i="0" u="none" strike="noStrike" noProof="0" dirty="0">
                          <a:latin typeface="Avenir Next LT Pro"/>
                        </a:rPr>
                        <a:t>, </a:t>
                      </a:r>
                      <a:r>
                        <a:rPr lang="en-US" sz="1800" b="0" i="0" u="none" strike="noStrike" noProof="0" dirty="0" err="1">
                          <a:latin typeface="Avenir Next LT Pro"/>
                        </a:rPr>
                        <a:t>sp_jobapplications</a:t>
                      </a:r>
                      <a:r>
                        <a:rPr lang="en-US" sz="1800" b="0" i="0" u="none" strike="noStrike" noProof="0" dirty="0">
                          <a:latin typeface="Avenir Next LT Pro"/>
                        </a:rPr>
                        <a:t>, </a:t>
                      </a:r>
                      <a:r>
                        <a:rPr lang="en-US" sz="1800" b="0" i="0" u="none" strike="noStrike" noProof="0" dirty="0" err="1">
                          <a:latin typeface="Avenir Next LT Pro"/>
                        </a:rPr>
                        <a:t>sp_jobpostings</a:t>
                      </a:r>
                      <a:endParaRPr lang="en-US" dirty="0" err="1"/>
                    </a:p>
                  </a:txBody>
                  <a:tcPr/>
                </a:tc>
                <a:extLst>
                  <a:ext uri="{0D108BD9-81ED-4DB2-BD59-A6C34878D82A}">
                    <a16:rowId xmlns:a16="http://schemas.microsoft.com/office/drawing/2014/main" val="1729388518"/>
                  </a:ext>
                </a:extLst>
              </a:tr>
            </a:tbl>
          </a:graphicData>
        </a:graphic>
      </p:graphicFrame>
    </p:spTree>
    <p:extLst>
      <p:ext uri="{BB962C8B-B14F-4D97-AF65-F5344CB8AC3E}">
        <p14:creationId xmlns:p14="http://schemas.microsoft.com/office/powerpoint/2010/main" val="3265536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7A174-CAB0-E3AA-4834-5E47B736E17B}"/>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12FE489B-31C9-E617-477C-CE5C7888195E}"/>
              </a:ext>
            </a:extLst>
          </p:cNvPr>
          <p:cNvSpPr>
            <a:spLocks noGrp="1"/>
          </p:cNvSpPr>
          <p:nvPr>
            <p:ph idx="1"/>
          </p:nvPr>
        </p:nvSpPr>
        <p:spPr/>
        <p:txBody>
          <a:bodyPr vert="horz" lIns="91440" tIns="45720" rIns="91440" bIns="45720" rtlCol="0" anchor="t">
            <a:normAutofit/>
          </a:bodyPr>
          <a:lstStyle/>
          <a:p>
            <a:pPr algn="just"/>
            <a:r>
              <a:rPr lang="en-US" dirty="0">
                <a:ea typeface="+mn-lt"/>
                <a:cs typeface="+mn-lt"/>
              </a:rPr>
              <a:t>Job Applications can be a hassle nowadays. With the overwhelming opportunities to apply for so many modern technologies and features available in-market, managing one can be a tedious task. A company can enter many positions in a day. There can be a position that needs to be filled immediately. There may be a case that a given position was filled by someone already working in the company in different departments. Hence, all the applications need to be rejected. Managing this across different locations is a hectic task. For all this, a centralized streamlined solution needs to be established. Databases can be curated to achieve one such solution.</a:t>
            </a:r>
            <a:endParaRPr lang="en-US" dirty="0"/>
          </a:p>
        </p:txBody>
      </p:sp>
    </p:spTree>
    <p:extLst>
      <p:ext uri="{BB962C8B-B14F-4D97-AF65-F5344CB8AC3E}">
        <p14:creationId xmlns:p14="http://schemas.microsoft.com/office/powerpoint/2010/main" val="3958648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08337-9767-5FE0-E0F5-C6AC08B89CE9}"/>
              </a:ext>
            </a:extLst>
          </p:cNvPr>
          <p:cNvSpPr>
            <a:spLocks noGrp="1"/>
          </p:cNvSpPr>
          <p:nvPr>
            <p:ph type="title"/>
          </p:nvPr>
        </p:nvSpPr>
        <p:spPr/>
        <p:txBody>
          <a:bodyPr/>
          <a:lstStyle/>
          <a:p>
            <a:r>
              <a:rPr lang="en-US" dirty="0"/>
              <a:t>Proposed Solution</a:t>
            </a:r>
          </a:p>
        </p:txBody>
      </p:sp>
      <p:sp>
        <p:nvSpPr>
          <p:cNvPr id="3" name="Content Placeholder 2">
            <a:extLst>
              <a:ext uri="{FF2B5EF4-FFF2-40B4-BE49-F238E27FC236}">
                <a16:creationId xmlns:a16="http://schemas.microsoft.com/office/drawing/2014/main" id="{809DEAE4-7474-A9B0-86DB-A0B831F66EDE}"/>
              </a:ext>
            </a:extLst>
          </p:cNvPr>
          <p:cNvSpPr>
            <a:spLocks noGrp="1"/>
          </p:cNvSpPr>
          <p:nvPr>
            <p:ph idx="1"/>
          </p:nvPr>
        </p:nvSpPr>
        <p:spPr/>
        <p:txBody>
          <a:bodyPr vert="horz" lIns="91440" tIns="45720" rIns="91440" bIns="45720" rtlCol="0" anchor="t">
            <a:normAutofit/>
          </a:bodyPr>
          <a:lstStyle/>
          <a:p>
            <a:pPr algn="just"/>
            <a:r>
              <a:rPr lang="en-US" dirty="0">
                <a:ea typeface="+mn-lt"/>
                <a:cs typeface="+mn-lt"/>
              </a:rPr>
              <a:t>In Job Management System, Job Openings data will be classified according to the individual job category and further based on the skills required for the Job. In addition, applicants can keep track of the opening whether the company is still hiring, or the opening is filled.</a:t>
            </a:r>
            <a:endParaRPr lang="en-US" dirty="0"/>
          </a:p>
        </p:txBody>
      </p:sp>
    </p:spTree>
    <p:extLst>
      <p:ext uri="{BB962C8B-B14F-4D97-AF65-F5344CB8AC3E}">
        <p14:creationId xmlns:p14="http://schemas.microsoft.com/office/powerpoint/2010/main" val="4134167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21374-92D7-9222-6C48-D7B922F0C19A}"/>
              </a:ext>
            </a:extLst>
          </p:cNvPr>
          <p:cNvSpPr>
            <a:spLocks noGrp="1"/>
          </p:cNvSpPr>
          <p:nvPr>
            <p:ph type="title"/>
          </p:nvPr>
        </p:nvSpPr>
        <p:spPr/>
        <p:txBody>
          <a:bodyPr/>
          <a:lstStyle/>
          <a:p>
            <a:r>
              <a:rPr lang="en-US" dirty="0"/>
              <a:t>Concepts Implemented</a:t>
            </a:r>
          </a:p>
        </p:txBody>
      </p:sp>
      <p:sp>
        <p:nvSpPr>
          <p:cNvPr id="3" name="Content Placeholder 2">
            <a:extLst>
              <a:ext uri="{FF2B5EF4-FFF2-40B4-BE49-F238E27FC236}">
                <a16:creationId xmlns:a16="http://schemas.microsoft.com/office/drawing/2014/main" id="{4BDC5227-8FD2-ADC0-89C4-B18AB4A0936C}"/>
              </a:ext>
            </a:extLst>
          </p:cNvPr>
          <p:cNvSpPr>
            <a:spLocks noGrp="1"/>
          </p:cNvSpPr>
          <p:nvPr>
            <p:ph idx="1"/>
          </p:nvPr>
        </p:nvSpPr>
        <p:spPr/>
        <p:txBody>
          <a:bodyPr vert="horz" lIns="91440" tIns="45720" rIns="91440" bIns="45720" rtlCol="0" anchor="t">
            <a:normAutofit lnSpcReduction="10000"/>
          </a:bodyPr>
          <a:lstStyle/>
          <a:p>
            <a:pPr marL="342900" indent="-342900">
              <a:buChar char="•"/>
            </a:pPr>
            <a:r>
              <a:rPr lang="en-US" dirty="0"/>
              <a:t>Stored Procedures</a:t>
            </a:r>
          </a:p>
          <a:p>
            <a:pPr marL="342900" indent="-342900">
              <a:buChar char="•"/>
            </a:pPr>
            <a:r>
              <a:rPr lang="en-US" dirty="0"/>
              <a:t>Triggers</a:t>
            </a:r>
          </a:p>
          <a:p>
            <a:pPr marL="342900" indent="-342900">
              <a:buChar char="•"/>
            </a:pPr>
            <a:r>
              <a:rPr lang="en-US" dirty="0"/>
              <a:t>Functions</a:t>
            </a:r>
          </a:p>
          <a:p>
            <a:pPr marL="342900" indent="-342900">
              <a:buChar char="•"/>
            </a:pPr>
            <a:r>
              <a:rPr lang="en-US" dirty="0"/>
              <a:t>Views</a:t>
            </a:r>
          </a:p>
          <a:p>
            <a:pPr marL="342900" indent="-342900">
              <a:buChar char="•"/>
            </a:pPr>
            <a:r>
              <a:rPr lang="en-US" dirty="0"/>
              <a:t>Indexes</a:t>
            </a:r>
          </a:p>
          <a:p>
            <a:pPr marL="342900" indent="-342900">
              <a:buChar char="•"/>
            </a:pPr>
            <a:r>
              <a:rPr lang="en-US" dirty="0"/>
              <a:t>Sequences</a:t>
            </a:r>
          </a:p>
          <a:p>
            <a:pPr marL="342900" indent="-342900">
              <a:buChar char="•"/>
            </a:pPr>
            <a:r>
              <a:rPr lang="en-US" dirty="0"/>
              <a:t>Grants</a:t>
            </a:r>
          </a:p>
          <a:p>
            <a:pPr marL="342900" indent="-342900">
              <a:buChar char="•"/>
            </a:pPr>
            <a:r>
              <a:rPr lang="en-US" dirty="0"/>
              <a:t>Exception Handling</a:t>
            </a:r>
          </a:p>
        </p:txBody>
      </p:sp>
    </p:spTree>
    <p:extLst>
      <p:ext uri="{BB962C8B-B14F-4D97-AF65-F5344CB8AC3E}">
        <p14:creationId xmlns:p14="http://schemas.microsoft.com/office/powerpoint/2010/main" val="727706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4D6F2-08C1-5CF7-B1CC-AC5EA8859050}"/>
              </a:ext>
            </a:extLst>
          </p:cNvPr>
          <p:cNvSpPr>
            <a:spLocks noGrp="1"/>
          </p:cNvSpPr>
          <p:nvPr>
            <p:ph type="title"/>
          </p:nvPr>
        </p:nvSpPr>
        <p:spPr>
          <a:xfrm>
            <a:off x="525718" y="293378"/>
            <a:ext cx="10077556" cy="1325563"/>
          </a:xfrm>
        </p:spPr>
        <p:txBody>
          <a:bodyPr/>
          <a:lstStyle/>
          <a:p>
            <a:r>
              <a:rPr lang="en-US" dirty="0"/>
              <a:t>Reports</a:t>
            </a:r>
          </a:p>
        </p:txBody>
      </p:sp>
      <p:pic>
        <p:nvPicPr>
          <p:cNvPr id="3" name="Picture 3" descr="Chart&#10;&#10;Description automatically generated">
            <a:extLst>
              <a:ext uri="{FF2B5EF4-FFF2-40B4-BE49-F238E27FC236}">
                <a16:creationId xmlns:a16="http://schemas.microsoft.com/office/drawing/2014/main" id="{23F973D4-5D30-2007-6CBC-AFAAC359F764}"/>
              </a:ext>
            </a:extLst>
          </p:cNvPr>
          <p:cNvPicPr>
            <a:picLocks noChangeAspect="1"/>
          </p:cNvPicPr>
          <p:nvPr/>
        </p:nvPicPr>
        <p:blipFill>
          <a:blip r:embed="rId2"/>
          <a:stretch>
            <a:fillRect/>
          </a:stretch>
        </p:blipFill>
        <p:spPr>
          <a:xfrm>
            <a:off x="528034" y="1630226"/>
            <a:ext cx="11533030" cy="5228872"/>
          </a:xfrm>
          <a:prstGeom prst="rect">
            <a:avLst/>
          </a:prstGeom>
        </p:spPr>
      </p:pic>
    </p:spTree>
    <p:extLst>
      <p:ext uri="{BB962C8B-B14F-4D97-AF65-F5344CB8AC3E}">
        <p14:creationId xmlns:p14="http://schemas.microsoft.com/office/powerpoint/2010/main" val="1052316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hart, bar chart&#10;&#10;Description automatically generated">
            <a:extLst>
              <a:ext uri="{FF2B5EF4-FFF2-40B4-BE49-F238E27FC236}">
                <a16:creationId xmlns:a16="http://schemas.microsoft.com/office/drawing/2014/main" id="{737A53B2-7BA5-8B06-4A14-B4EB198160AB}"/>
              </a:ext>
            </a:extLst>
          </p:cNvPr>
          <p:cNvPicPr>
            <a:picLocks noChangeAspect="1"/>
          </p:cNvPicPr>
          <p:nvPr/>
        </p:nvPicPr>
        <p:blipFill>
          <a:blip r:embed="rId2"/>
          <a:stretch>
            <a:fillRect/>
          </a:stretch>
        </p:blipFill>
        <p:spPr>
          <a:xfrm>
            <a:off x="2146" y="578522"/>
            <a:ext cx="12230636" cy="6280505"/>
          </a:xfrm>
          <a:prstGeom prst="rect">
            <a:avLst/>
          </a:prstGeom>
        </p:spPr>
      </p:pic>
    </p:spTree>
    <p:extLst>
      <p:ext uri="{BB962C8B-B14F-4D97-AF65-F5344CB8AC3E}">
        <p14:creationId xmlns:p14="http://schemas.microsoft.com/office/powerpoint/2010/main" val="817504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hart&#10;&#10;Description automatically generated">
            <a:extLst>
              <a:ext uri="{FF2B5EF4-FFF2-40B4-BE49-F238E27FC236}">
                <a16:creationId xmlns:a16="http://schemas.microsoft.com/office/drawing/2014/main" id="{A959AD3C-92E1-089D-3CA3-AC032CAAF0D8}"/>
              </a:ext>
            </a:extLst>
          </p:cNvPr>
          <p:cNvPicPr>
            <a:picLocks noChangeAspect="1"/>
          </p:cNvPicPr>
          <p:nvPr/>
        </p:nvPicPr>
        <p:blipFill>
          <a:blip r:embed="rId2"/>
          <a:stretch>
            <a:fillRect/>
          </a:stretch>
        </p:blipFill>
        <p:spPr>
          <a:xfrm>
            <a:off x="2146" y="357545"/>
            <a:ext cx="12069651" cy="6443417"/>
          </a:xfrm>
          <a:prstGeom prst="rect">
            <a:avLst/>
          </a:prstGeom>
        </p:spPr>
      </p:pic>
    </p:spTree>
    <p:extLst>
      <p:ext uri="{BB962C8B-B14F-4D97-AF65-F5344CB8AC3E}">
        <p14:creationId xmlns:p14="http://schemas.microsoft.com/office/powerpoint/2010/main" val="3700645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hart, pie chart&#10;&#10;Description automatically generated">
            <a:extLst>
              <a:ext uri="{FF2B5EF4-FFF2-40B4-BE49-F238E27FC236}">
                <a16:creationId xmlns:a16="http://schemas.microsoft.com/office/drawing/2014/main" id="{840CCEFD-A979-C561-9ABC-1FD6923D263F}"/>
              </a:ext>
            </a:extLst>
          </p:cNvPr>
          <p:cNvPicPr>
            <a:picLocks noChangeAspect="1"/>
          </p:cNvPicPr>
          <p:nvPr/>
        </p:nvPicPr>
        <p:blipFill>
          <a:blip r:embed="rId2"/>
          <a:stretch>
            <a:fillRect/>
          </a:stretch>
        </p:blipFill>
        <p:spPr>
          <a:xfrm>
            <a:off x="2146" y="371858"/>
            <a:ext cx="12144777" cy="6318199"/>
          </a:xfrm>
          <a:prstGeom prst="rect">
            <a:avLst/>
          </a:prstGeom>
        </p:spPr>
      </p:pic>
    </p:spTree>
    <p:extLst>
      <p:ext uri="{BB962C8B-B14F-4D97-AF65-F5344CB8AC3E}">
        <p14:creationId xmlns:p14="http://schemas.microsoft.com/office/powerpoint/2010/main" val="3528633643"/>
      </p:ext>
    </p:extLst>
  </p:cSld>
  <p:clrMapOvr>
    <a:masterClrMapping/>
  </p:clrMapOvr>
</p:sld>
</file>

<file path=ppt/theme/theme1.xml><?xml version="1.0" encoding="utf-8"?>
<a:theme xmlns:a="http://schemas.openxmlformats.org/drawingml/2006/main" name="RocaVTI">
  <a:themeElements>
    <a:clrScheme name="Custom 101">
      <a:dk1>
        <a:sysClr val="windowText" lastClr="000000"/>
      </a:dk1>
      <a:lt1>
        <a:sysClr val="window" lastClr="FFFFFF"/>
      </a:lt1>
      <a:dk2>
        <a:srgbClr val="463443"/>
      </a:dk2>
      <a:lt2>
        <a:srgbClr val="F3F0E9"/>
      </a:lt2>
      <a:accent1>
        <a:srgbClr val="D45E5E"/>
      </a:accent1>
      <a:accent2>
        <a:srgbClr val="D49D8C"/>
      </a:accent2>
      <a:accent3>
        <a:srgbClr val="BF873A"/>
      </a:accent3>
      <a:accent4>
        <a:srgbClr val="C05050"/>
      </a:accent4>
      <a:accent5>
        <a:srgbClr val="A89F68"/>
      </a:accent5>
      <a:accent6>
        <a:srgbClr val="8F6B8A"/>
      </a:accent6>
      <a:hlink>
        <a:srgbClr val="D75681"/>
      </a:hlink>
      <a:folHlink>
        <a:srgbClr val="6C9D92"/>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RocaVTI</vt:lpstr>
      <vt:lpstr>Job Management System Team - PG3</vt:lpstr>
      <vt:lpstr>Contribution</vt:lpstr>
      <vt:lpstr>Problem Statement</vt:lpstr>
      <vt:lpstr>Proposed Solution</vt:lpstr>
      <vt:lpstr>Concepts Implemented</vt:lpstr>
      <vt:lpstr>Reports</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189</cp:revision>
  <dcterms:created xsi:type="dcterms:W3CDTF">2022-12-08T19:04:00Z</dcterms:created>
  <dcterms:modified xsi:type="dcterms:W3CDTF">2022-12-08T22:43:55Z</dcterms:modified>
</cp:coreProperties>
</file>

<file path=docProps/thumbnail.jpeg>
</file>